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60" r:id="rId4"/>
    <p:sldId id="259" r:id="rId5"/>
    <p:sldId id="258" r:id="rId6"/>
    <p:sldId id="262" r:id="rId7"/>
    <p:sldId id="263" r:id="rId8"/>
    <p:sldId id="265" r:id="rId9"/>
    <p:sldId id="266" r:id="rId1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2" d="100"/>
          <a:sy n="92" d="100"/>
        </p:scale>
        <p:origin x="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23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jpg"/><Relationship Id="rId7"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pitch.com?utm_medium=product-presentation&amp;utm_source=powerpoint-export&amp;utm_campaign=bottom_bar_cta&amp;utm_content=478133ce-7f13-4805-9cd1-c35b5aa7192e&amp;utm_term=PDF-PPTX-lastslide&amp;ad_group=contro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2033B"/>
        </a:solidFill>
        <a:effectLst/>
      </p:bgPr>
    </p:bg>
    <p:spTree>
      <p:nvGrpSpPr>
        <p:cNvPr id="1" name=""/>
        <p:cNvGrpSpPr/>
        <p:nvPr/>
      </p:nvGrpSpPr>
      <p:grpSpPr>
        <a:xfrm>
          <a:off x="0" y="0"/>
          <a:ext cx="0" cy="0"/>
          <a:chOff x="0" y="0"/>
          <a:chExt cx="0" cy="0"/>
        </a:xfrm>
      </p:grpSpPr>
      <p:sp>
        <p:nvSpPr>
          <p:cNvPr id="4" name="Shape 0"/>
          <p:cNvSpPr/>
          <p:nvPr/>
        </p:nvSpPr>
        <p:spPr>
          <a:xfrm>
            <a:off x="56676" y="99150"/>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5"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6" name="Shape 2"/>
          <p:cNvSpPr/>
          <p:nvPr/>
        </p:nvSpPr>
        <p:spPr>
          <a:xfrm>
            <a:off x="58619" y="5050631"/>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7" name="Text 3"/>
          <p:cNvSpPr/>
          <p:nvPr/>
        </p:nvSpPr>
        <p:spPr>
          <a:xfrm>
            <a:off x="5143312" y="272673"/>
            <a:ext cx="3852527" cy="130953"/>
          </a:xfrm>
          <a:prstGeom prst="rect">
            <a:avLst/>
          </a:prstGeom>
          <a:noFill/>
          <a:ln/>
        </p:spPr>
        <p:txBody>
          <a:bodyPr wrap="square" lIns="0" tIns="0" rIns="0" bIns="0" rtlCol="0" anchor="b"/>
          <a:lstStyle/>
          <a:p>
            <a:pPr algn="r">
              <a:lnSpc>
                <a:spcPts val="938"/>
              </a:lnSpc>
            </a:pPr>
            <a:r>
              <a:rPr lang="en-US" sz="900" b="0" dirty="0">
                <a:solidFill>
                  <a:srgbClr val="FAFDFF"/>
                </a:solidFill>
                <a:latin typeface="Helmet" pitchFamily="34" charset="0"/>
                <a:ea typeface="Helmet" pitchFamily="34" charset="-122"/>
                <a:cs typeface="Helmet" pitchFamily="34" charset="-120"/>
              </a:rPr>
              <a:t>18 JANUARY 2024</a:t>
            </a:r>
            <a:endParaRPr lang="en-US" sz="800" dirty="0"/>
          </a:p>
        </p:txBody>
      </p:sp>
      <p:sp>
        <p:nvSpPr>
          <p:cNvPr id="8" name="Text 4"/>
          <p:cNvSpPr/>
          <p:nvPr/>
        </p:nvSpPr>
        <p:spPr>
          <a:xfrm>
            <a:off x="200548" y="272673"/>
            <a:ext cx="5486400" cy="119062"/>
          </a:xfrm>
          <a:prstGeom prst="rect">
            <a:avLst/>
          </a:prstGeom>
          <a:noFill/>
          <a:ln/>
        </p:spPr>
        <p:txBody>
          <a:bodyPr wrap="square" lIns="0" tIns="0" rIns="0" bIns="0" rtlCol="0" anchor="b"/>
          <a:lstStyle/>
          <a:p>
            <a:pPr algn="l">
              <a:lnSpc>
                <a:spcPts val="938"/>
              </a:lnSpc>
            </a:pPr>
            <a:r>
              <a:rPr lang="en-US" sz="1000" dirty="0">
                <a:solidFill>
                  <a:srgbClr val="FAFDFF"/>
                </a:solidFill>
                <a:latin typeface="Helmet" pitchFamily="34" charset="0"/>
                <a:ea typeface="Helmet" pitchFamily="34" charset="-122"/>
                <a:cs typeface="Helmet" pitchFamily="34" charset="-120"/>
              </a:rPr>
              <a:t>BY: Mohsin Ilyas</a:t>
            </a:r>
            <a:endParaRPr lang="en-US" sz="750" dirty="0"/>
          </a:p>
        </p:txBody>
      </p:sp>
      <p:sp>
        <p:nvSpPr>
          <p:cNvPr id="9" name="Shape 5"/>
          <p:cNvSpPr/>
          <p:nvPr/>
        </p:nvSpPr>
        <p:spPr>
          <a:xfrm>
            <a:off x="185737" y="1157940"/>
            <a:ext cx="8820150" cy="3257443"/>
          </a:xfrm>
          <a:prstGeom prst="roundRect">
            <a:avLst>
              <a:gd name="adj" fmla="val -28071"/>
            </a:avLst>
          </a:prstGeom>
          <a:gradFill>
            <a:gsLst>
              <a:gs pos="0">
                <a:srgbClr val="02033B"/>
              </a:gs>
              <a:gs pos="100000">
                <a:srgbClr val="0E0E0E"/>
              </a:gs>
            </a:gsLst>
            <a:lin ang="16200000"/>
          </a:gradFill>
          <a:ln/>
        </p:spPr>
      </p:sp>
      <p:pic>
        <p:nvPicPr>
          <p:cNvPr id="12" name="Picture 11">
            <a:extLst>
              <a:ext uri="{FF2B5EF4-FFF2-40B4-BE49-F238E27FC236}">
                <a16:creationId xmlns:a16="http://schemas.microsoft.com/office/drawing/2014/main" id="{0F0F5947-CDDB-4468-86A1-39594FD0705F}"/>
              </a:ext>
            </a:extLst>
          </p:cNvPr>
          <p:cNvPicPr>
            <a:picLocks noChangeAspect="1"/>
          </p:cNvPicPr>
          <p:nvPr/>
        </p:nvPicPr>
        <p:blipFill>
          <a:blip r:embed="rId3">
            <a:alphaModFix amt="70000"/>
          </a:blip>
          <a:stretch>
            <a:fillRect/>
          </a:stretch>
        </p:blipFill>
        <p:spPr>
          <a:xfrm>
            <a:off x="1295411" y="243000"/>
            <a:ext cx="6547466" cy="29892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 6"/>
          <p:cNvSpPr/>
          <p:nvPr/>
        </p:nvSpPr>
        <p:spPr>
          <a:xfrm>
            <a:off x="481012" y="2386060"/>
            <a:ext cx="8229600" cy="2400300"/>
          </a:xfrm>
          <a:prstGeom prst="rect">
            <a:avLst/>
          </a:prstGeom>
          <a:noFill/>
          <a:ln/>
          <a:effectLst>
            <a:outerShdw blurRad="254000" dist="25400" dir="5400000" algn="bl" rotWithShape="0">
              <a:srgbClr val="000000">
                <a:alpha val="75000"/>
              </a:srgbClr>
            </a:outerShdw>
          </a:effectLst>
        </p:spPr>
        <p:txBody>
          <a:bodyPr wrap="square" lIns="0" tIns="0" rIns="0" bIns="0" rtlCol="0" anchor="b"/>
          <a:lstStyle/>
          <a:p>
            <a:pPr algn="ctr">
              <a:lnSpc>
                <a:spcPts val="6300"/>
              </a:lnSpc>
            </a:pPr>
            <a:r>
              <a:rPr lang="en-US" sz="4800" b="0" kern="0" spc="-30" dirty="0">
                <a:solidFill>
                  <a:srgbClr val="FAFDFF"/>
                </a:solidFill>
                <a:latin typeface="Inter" pitchFamily="34" charset="0"/>
                <a:ea typeface="Inter" pitchFamily="34" charset="-122"/>
                <a:cs typeface="Inter" pitchFamily="34" charset="-120"/>
              </a:rPr>
              <a:t>Kashmir Travels: Explore a World of Adventures</a:t>
            </a:r>
            <a:endParaRPr lang="en-US" sz="4800" dirty="0"/>
          </a:p>
        </p:txBody>
      </p:sp>
      <p:pic>
        <p:nvPicPr>
          <p:cNvPr id="11"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2033B"/>
        </a:solidFill>
        <a:effectLst/>
      </p:bgPr>
    </p:bg>
    <p:spTree>
      <p:nvGrpSpPr>
        <p:cNvPr id="1" name=""/>
        <p:cNvGrpSpPr/>
        <p:nvPr/>
      </p:nvGrpSpPr>
      <p:grpSpPr>
        <a:xfrm>
          <a:off x="0" y="0"/>
          <a:ext cx="0" cy="0"/>
          <a:chOff x="0" y="0"/>
          <a:chExt cx="0" cy="0"/>
        </a:xfrm>
      </p:grpSpPr>
      <p:pic>
        <p:nvPicPr>
          <p:cNvPr id="3" name="Image 0"/>
          <p:cNvPicPr>
            <a:picLocks noChangeAspect="1"/>
          </p:cNvPicPr>
          <p:nvPr/>
        </p:nvPicPr>
        <p:blipFill>
          <a:blip r:embed="rId3"/>
          <a:srcRect l="23737" r="23737"/>
          <a:stretch/>
        </p:blipFill>
        <p:spPr>
          <a:xfrm>
            <a:off x="5572003" y="653672"/>
            <a:ext cx="3095625" cy="3929063"/>
          </a:xfrm>
          <a:prstGeom prst="rect">
            <a:avLst/>
          </a:prstGeom>
        </p:spPr>
      </p:pic>
      <p:sp>
        <p:nvSpPr>
          <p:cNvPr id="4" name="Shape 0"/>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5"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6" name="Shape 2"/>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7" name="Text 3"/>
          <p:cNvSpPr/>
          <p:nvPr/>
        </p:nvSpPr>
        <p:spPr>
          <a:xfrm>
            <a:off x="309563" y="565257"/>
            <a:ext cx="4738809" cy="4017478"/>
          </a:xfrm>
          <a:prstGeom prst="rect">
            <a:avLst/>
          </a:prstGeom>
          <a:noFill/>
          <a:ln/>
        </p:spPr>
        <p:txBody>
          <a:bodyPr wrap="square" lIns="0" tIns="0" rIns="0" bIns="0" rtlCol="0" anchor="ctr"/>
          <a:lstStyle/>
          <a:p>
            <a:pPr algn="l"/>
            <a:r>
              <a:rPr lang="en-US" b="0" i="0" dirty="0">
                <a:solidFill>
                  <a:srgbClr val="D1D5DB"/>
                </a:solidFill>
                <a:effectLst/>
              </a:rPr>
              <a:t>Embark on a virtual adventure as we introduce a groundbreaking travel platform designed to redefine your exploration experiences.</a:t>
            </a:r>
            <a:endParaRPr lang="en-US" dirty="0">
              <a:solidFill>
                <a:schemeClr val="bg1">
                  <a:lumMod val="95000"/>
                </a:schemeClr>
              </a:solidFill>
            </a:endParaRPr>
          </a:p>
          <a:p>
            <a:pPr marL="285750" indent="-285750" algn="l">
              <a:buFont typeface="Arial" panose="020B0604020202020204" pitchFamily="34" charset="0"/>
              <a:buChar char="•"/>
            </a:pPr>
            <a:r>
              <a:rPr lang="en-US" dirty="0">
                <a:solidFill>
                  <a:schemeClr val="bg1">
                    <a:lumMod val="95000"/>
                  </a:schemeClr>
                </a:solidFill>
              </a:rPr>
              <a:t>Introduction</a:t>
            </a:r>
          </a:p>
          <a:p>
            <a:pPr marL="285750" indent="-285750" algn="l">
              <a:buFont typeface="Arial" panose="020B0604020202020204" pitchFamily="34" charset="0"/>
              <a:buChar char="•"/>
            </a:pPr>
            <a:r>
              <a:rPr lang="en-US" dirty="0">
                <a:solidFill>
                  <a:schemeClr val="bg1">
                    <a:lumMod val="95000"/>
                  </a:schemeClr>
                </a:solidFill>
              </a:rPr>
              <a:t>Home Page</a:t>
            </a:r>
          </a:p>
          <a:p>
            <a:pPr marL="285750" indent="-285750" algn="l">
              <a:buFont typeface="Arial" panose="020B0604020202020204" pitchFamily="34" charset="0"/>
              <a:buChar char="•"/>
            </a:pPr>
            <a:r>
              <a:rPr lang="en-US" dirty="0">
                <a:solidFill>
                  <a:schemeClr val="bg1">
                    <a:lumMod val="95000"/>
                  </a:schemeClr>
                </a:solidFill>
              </a:rPr>
              <a:t>Services</a:t>
            </a:r>
          </a:p>
          <a:p>
            <a:pPr marL="285750" indent="-285750" algn="l">
              <a:buFont typeface="Arial" panose="020B0604020202020204" pitchFamily="34" charset="0"/>
              <a:buChar char="•"/>
            </a:pPr>
            <a:r>
              <a:rPr lang="en-US" dirty="0">
                <a:solidFill>
                  <a:schemeClr val="bg1">
                    <a:lumMod val="95000"/>
                  </a:schemeClr>
                </a:solidFill>
              </a:rPr>
              <a:t>About Us</a:t>
            </a:r>
          </a:p>
          <a:p>
            <a:pPr marL="285750" indent="-285750" algn="l">
              <a:buFont typeface="Arial" panose="020B0604020202020204" pitchFamily="34" charset="0"/>
              <a:buChar char="•"/>
            </a:pPr>
            <a:r>
              <a:rPr lang="en-US" dirty="0">
                <a:solidFill>
                  <a:schemeClr val="bg1">
                    <a:lumMod val="95000"/>
                  </a:schemeClr>
                </a:solidFill>
              </a:rPr>
              <a:t>Contact Us</a:t>
            </a:r>
          </a:p>
          <a:p>
            <a:pPr algn="l"/>
            <a:endParaRPr lang="en-US" dirty="0">
              <a:solidFill>
                <a:schemeClr val="bg1">
                  <a:lumMod val="95000"/>
                </a:schemeClr>
              </a:solidFill>
            </a:endParaRPr>
          </a:p>
        </p:txBody>
      </p:sp>
      <p:sp>
        <p:nvSpPr>
          <p:cNvPr id="8" name="Text 4"/>
          <p:cNvSpPr/>
          <p:nvPr/>
        </p:nvSpPr>
        <p:spPr>
          <a:xfrm>
            <a:off x="190500" y="272673"/>
            <a:ext cx="5486400" cy="119062"/>
          </a:xfrm>
          <a:prstGeom prst="rect">
            <a:avLst/>
          </a:prstGeom>
          <a:noFill/>
          <a:ln/>
        </p:spPr>
        <p:txBody>
          <a:bodyPr wrap="square" lIns="0" tIns="0" rIns="0" bIns="0" rtlCol="0" anchor="b"/>
          <a:lstStyle/>
          <a:p>
            <a:pPr algn="l">
              <a:lnSpc>
                <a:spcPts val="938"/>
              </a:lnSpc>
            </a:pPr>
            <a:r>
              <a:rPr lang="en-US" sz="1600" b="0" dirty="0">
                <a:solidFill>
                  <a:srgbClr val="FAFDFF"/>
                </a:solidFill>
                <a:latin typeface="Helmet" pitchFamily="34" charset="0"/>
                <a:ea typeface="Helmet" pitchFamily="34" charset="-122"/>
                <a:cs typeface="Helmet" pitchFamily="34" charset="-120"/>
              </a:rPr>
              <a:t>WELCOME TO THE WORLD OF KASHMIR TRAVELS</a:t>
            </a:r>
            <a:endParaRPr lang="en-US" sz="1400" dirty="0"/>
          </a:p>
        </p:txBody>
      </p:sp>
      <p:pic>
        <p:nvPicPr>
          <p:cNvPr id="9"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5">
    <p:bg>
      <p:bgPr>
        <a:solidFill>
          <a:srgbClr val="02033B"/>
        </a:solidFill>
        <a:effectLst/>
      </p:bgPr>
    </p:bg>
    <p:spTree>
      <p:nvGrpSpPr>
        <p:cNvPr id="1" name=""/>
        <p:cNvGrpSpPr/>
        <p:nvPr/>
      </p:nvGrpSpPr>
      <p:grpSpPr>
        <a:xfrm>
          <a:off x="0" y="0"/>
          <a:ext cx="0" cy="0"/>
          <a:chOff x="0" y="0"/>
          <a:chExt cx="0" cy="0"/>
        </a:xfrm>
      </p:grpSpPr>
      <p:sp>
        <p:nvSpPr>
          <p:cNvPr id="3" name="Shape 0"/>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4"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5" name="Shape 2"/>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6" name="Text 3"/>
          <p:cNvSpPr/>
          <p:nvPr/>
        </p:nvSpPr>
        <p:spPr>
          <a:xfrm>
            <a:off x="188403" y="714375"/>
            <a:ext cx="9144000" cy="445294"/>
          </a:xfrm>
          <a:prstGeom prst="rect">
            <a:avLst/>
          </a:prstGeom>
          <a:noFill/>
          <a:ln/>
        </p:spPr>
        <p:txBody>
          <a:bodyPr wrap="square" lIns="0" tIns="0" rIns="0" bIns="0" rtlCol="0" anchor="t"/>
          <a:lstStyle/>
          <a:p>
            <a:pPr algn="l">
              <a:lnSpc>
                <a:spcPts val="3506"/>
              </a:lnSpc>
            </a:pPr>
            <a:r>
              <a:rPr lang="en-US" sz="3200" kern="0" spc="-12" dirty="0">
                <a:solidFill>
                  <a:srgbClr val="FAFDFF"/>
                </a:solidFill>
                <a:latin typeface="Inter" pitchFamily="34" charset="0"/>
                <a:ea typeface="Inter" pitchFamily="34" charset="-122"/>
              </a:rPr>
              <a:t>Services</a:t>
            </a:r>
            <a:endParaRPr lang="en-US" sz="3188" dirty="0"/>
          </a:p>
        </p:txBody>
      </p:sp>
      <p:sp>
        <p:nvSpPr>
          <p:cNvPr id="7" name="Shape 4"/>
          <p:cNvSpPr/>
          <p:nvPr/>
        </p:nvSpPr>
        <p:spPr>
          <a:xfrm>
            <a:off x="188555" y="1785937"/>
            <a:ext cx="2121093" cy="3119438"/>
          </a:xfrm>
          <a:prstGeom prst="roundRect">
            <a:avLst>
              <a:gd name="adj" fmla="val 1350"/>
            </a:avLst>
          </a:prstGeom>
          <a:solidFill>
            <a:srgbClr val="023E8A"/>
          </a:solidFill>
          <a:ln/>
        </p:spPr>
      </p:sp>
      <p:sp>
        <p:nvSpPr>
          <p:cNvPr id="8" name="Shape 5"/>
          <p:cNvSpPr/>
          <p:nvPr/>
        </p:nvSpPr>
        <p:spPr>
          <a:xfrm>
            <a:off x="4645529" y="1785937"/>
            <a:ext cx="2121093" cy="3119437"/>
          </a:xfrm>
          <a:prstGeom prst="roundRect">
            <a:avLst>
              <a:gd name="adj" fmla="val 1350"/>
            </a:avLst>
          </a:prstGeom>
          <a:solidFill>
            <a:srgbClr val="023E8A">
              <a:alpha val="70000"/>
            </a:srgbClr>
          </a:solidFill>
          <a:ln/>
        </p:spPr>
      </p:sp>
      <p:sp>
        <p:nvSpPr>
          <p:cNvPr id="9" name="Shape 6"/>
          <p:cNvSpPr/>
          <p:nvPr/>
        </p:nvSpPr>
        <p:spPr>
          <a:xfrm>
            <a:off x="2420968" y="1785937"/>
            <a:ext cx="2119313" cy="3119437"/>
          </a:xfrm>
          <a:prstGeom prst="roundRect">
            <a:avLst>
              <a:gd name="adj" fmla="val 1350"/>
            </a:avLst>
          </a:prstGeom>
          <a:solidFill>
            <a:srgbClr val="023E8A">
              <a:alpha val="85000"/>
            </a:srgbClr>
          </a:solidFill>
          <a:ln/>
        </p:spPr>
      </p:sp>
      <p:sp>
        <p:nvSpPr>
          <p:cNvPr id="10" name="Shape 7"/>
          <p:cNvSpPr/>
          <p:nvPr/>
        </p:nvSpPr>
        <p:spPr>
          <a:xfrm>
            <a:off x="6868373" y="1785937"/>
            <a:ext cx="2121093" cy="3119437"/>
          </a:xfrm>
          <a:prstGeom prst="roundRect">
            <a:avLst>
              <a:gd name="adj" fmla="val 1350"/>
            </a:avLst>
          </a:prstGeom>
          <a:solidFill>
            <a:srgbClr val="023E8A">
              <a:alpha val="55000"/>
            </a:srgbClr>
          </a:solidFill>
          <a:ln/>
        </p:spPr>
      </p:sp>
      <p:sp>
        <p:nvSpPr>
          <p:cNvPr id="11" name="Text 8"/>
          <p:cNvSpPr/>
          <p:nvPr/>
        </p:nvSpPr>
        <p:spPr>
          <a:xfrm>
            <a:off x="378000" y="3750621"/>
            <a:ext cx="1828800" cy="210480"/>
          </a:xfrm>
          <a:prstGeom prst="rect">
            <a:avLst/>
          </a:prstGeom>
          <a:noFill/>
          <a:ln/>
        </p:spPr>
        <p:txBody>
          <a:bodyPr wrap="square" lIns="0" tIns="0" rIns="0" bIns="0" rtlCol="0" anchor="t"/>
          <a:lstStyle/>
          <a:p>
            <a:pPr algn="l">
              <a:lnSpc>
                <a:spcPts val="1658"/>
              </a:lnSpc>
            </a:pPr>
            <a:r>
              <a:rPr lang="en-US" sz="1000" b="1" dirty="0">
                <a:solidFill>
                  <a:srgbClr val="FAFDFF"/>
                </a:solidFill>
                <a:latin typeface="Inter" pitchFamily="34" charset="0"/>
                <a:ea typeface="Inter" pitchFamily="34" charset="-122"/>
                <a:cs typeface="Inter" pitchFamily="34" charset="-120"/>
              </a:rPr>
              <a:t>Free Food</a:t>
            </a:r>
            <a:endParaRPr lang="en-US" sz="975" dirty="0"/>
          </a:p>
        </p:txBody>
      </p:sp>
      <p:sp>
        <p:nvSpPr>
          <p:cNvPr id="12" name="Text 9"/>
          <p:cNvSpPr/>
          <p:nvPr/>
        </p:nvSpPr>
        <p:spPr>
          <a:xfrm>
            <a:off x="2609740" y="3750818"/>
            <a:ext cx="1828800" cy="210480"/>
          </a:xfrm>
          <a:prstGeom prst="rect">
            <a:avLst/>
          </a:prstGeom>
          <a:noFill/>
          <a:ln/>
        </p:spPr>
        <p:txBody>
          <a:bodyPr wrap="square" lIns="0" tIns="0" rIns="0" bIns="0" rtlCol="0" anchor="t"/>
          <a:lstStyle/>
          <a:p>
            <a:pPr algn="l">
              <a:lnSpc>
                <a:spcPts val="1658"/>
              </a:lnSpc>
            </a:pPr>
            <a:r>
              <a:rPr lang="en-US" sz="1000" b="1" dirty="0">
                <a:solidFill>
                  <a:srgbClr val="FAFDFF"/>
                </a:solidFill>
                <a:latin typeface="Inter" pitchFamily="34" charset="0"/>
                <a:ea typeface="Inter" pitchFamily="34" charset="-122"/>
                <a:cs typeface="Inter" pitchFamily="34" charset="-120"/>
              </a:rPr>
              <a:t>Luxury Buses</a:t>
            </a:r>
            <a:endParaRPr lang="en-US" sz="975" dirty="0"/>
          </a:p>
        </p:txBody>
      </p:sp>
      <p:pic>
        <p:nvPicPr>
          <p:cNvPr id="13" name="Image 0"/>
          <p:cNvPicPr>
            <a:picLocks noChangeAspect="1"/>
          </p:cNvPicPr>
          <p:nvPr/>
        </p:nvPicPr>
        <p:blipFill>
          <a:blip r:embed="rId3"/>
          <a:srcRect l="16441" r="16441"/>
          <a:stretch/>
        </p:blipFill>
        <p:spPr>
          <a:xfrm>
            <a:off x="4645529" y="1785937"/>
            <a:ext cx="2121093" cy="1809750"/>
          </a:xfrm>
          <a:prstGeom prst="rect">
            <a:avLst/>
          </a:prstGeom>
        </p:spPr>
      </p:pic>
      <p:pic>
        <p:nvPicPr>
          <p:cNvPr id="14" name="Image 1"/>
          <p:cNvPicPr>
            <a:picLocks noChangeAspect="1"/>
          </p:cNvPicPr>
          <p:nvPr/>
        </p:nvPicPr>
        <p:blipFill>
          <a:blip r:embed="rId4"/>
          <a:srcRect l="6124" r="6124"/>
          <a:stretch/>
        </p:blipFill>
        <p:spPr>
          <a:xfrm>
            <a:off x="192206" y="1785937"/>
            <a:ext cx="2117442" cy="1809750"/>
          </a:xfrm>
          <a:prstGeom prst="rect">
            <a:avLst/>
          </a:prstGeom>
        </p:spPr>
      </p:pic>
      <p:sp>
        <p:nvSpPr>
          <p:cNvPr id="15" name="Text 10"/>
          <p:cNvSpPr/>
          <p:nvPr/>
        </p:nvSpPr>
        <p:spPr>
          <a:xfrm>
            <a:off x="378000" y="4014864"/>
            <a:ext cx="1828800" cy="420994"/>
          </a:xfrm>
          <a:prstGeom prst="rect">
            <a:avLst/>
          </a:prstGeom>
          <a:noFill/>
          <a:ln/>
        </p:spPr>
        <p:txBody>
          <a:bodyPr wrap="square" lIns="0" tIns="0" rIns="0" bIns="0" rtlCol="0" anchor="t"/>
          <a:lstStyle/>
          <a:p>
            <a:pPr algn="l">
              <a:lnSpc>
                <a:spcPts val="1658"/>
              </a:lnSpc>
            </a:pPr>
            <a:r>
              <a:rPr lang="en-US" sz="1200" b="0" i="0" dirty="0">
                <a:solidFill>
                  <a:schemeClr val="bg1"/>
                </a:solidFill>
                <a:effectLst/>
              </a:rPr>
              <a:t>Enjoy complimentary and delicious local cuisines during your trip.</a:t>
            </a:r>
            <a:endParaRPr lang="en-US" sz="1100" dirty="0">
              <a:solidFill>
                <a:schemeClr val="bg1"/>
              </a:solidFill>
            </a:endParaRPr>
          </a:p>
        </p:txBody>
      </p:sp>
      <p:sp>
        <p:nvSpPr>
          <p:cNvPr id="16" name="Text 11"/>
          <p:cNvSpPr/>
          <p:nvPr/>
        </p:nvSpPr>
        <p:spPr>
          <a:xfrm>
            <a:off x="2610023" y="4015104"/>
            <a:ext cx="1828800" cy="420960"/>
          </a:xfrm>
          <a:prstGeom prst="rect">
            <a:avLst/>
          </a:prstGeom>
          <a:noFill/>
          <a:ln/>
        </p:spPr>
        <p:txBody>
          <a:bodyPr wrap="square" lIns="0" tIns="0" rIns="0" bIns="0" rtlCol="0" anchor="t"/>
          <a:lstStyle/>
          <a:p>
            <a:pPr algn="l">
              <a:lnSpc>
                <a:spcPts val="1658"/>
              </a:lnSpc>
            </a:pPr>
            <a:r>
              <a:rPr lang="en-US" sz="1200" b="0" i="0" dirty="0">
                <a:solidFill>
                  <a:schemeClr val="bg1"/>
                </a:solidFill>
                <a:effectLst/>
              </a:rPr>
              <a:t>Travel in style and comfort with our luxurious and well-equipped buses.</a:t>
            </a:r>
            <a:endParaRPr lang="en-US" sz="1100" dirty="0">
              <a:solidFill>
                <a:schemeClr val="bg1"/>
              </a:solidFill>
            </a:endParaRPr>
          </a:p>
        </p:txBody>
      </p:sp>
      <p:pic>
        <p:nvPicPr>
          <p:cNvPr id="17" name="Image 2"/>
          <p:cNvPicPr>
            <a:picLocks noChangeAspect="1"/>
          </p:cNvPicPr>
          <p:nvPr/>
        </p:nvPicPr>
        <p:blipFill>
          <a:blip r:embed="rId5"/>
          <a:srcRect l="10987" r="10987"/>
          <a:stretch/>
        </p:blipFill>
        <p:spPr>
          <a:xfrm>
            <a:off x="2420968" y="1785937"/>
            <a:ext cx="2121548" cy="1809750"/>
          </a:xfrm>
          <a:prstGeom prst="rect">
            <a:avLst/>
          </a:prstGeom>
        </p:spPr>
      </p:pic>
      <p:sp>
        <p:nvSpPr>
          <p:cNvPr id="18" name="Text 12"/>
          <p:cNvSpPr/>
          <p:nvPr/>
        </p:nvSpPr>
        <p:spPr>
          <a:xfrm>
            <a:off x="4841480" y="3750818"/>
            <a:ext cx="1828800" cy="210480"/>
          </a:xfrm>
          <a:prstGeom prst="rect">
            <a:avLst/>
          </a:prstGeom>
          <a:noFill/>
          <a:ln/>
        </p:spPr>
        <p:txBody>
          <a:bodyPr wrap="square" lIns="0" tIns="0" rIns="0" bIns="0" rtlCol="0" anchor="t"/>
          <a:lstStyle/>
          <a:p>
            <a:pPr algn="l">
              <a:lnSpc>
                <a:spcPts val="1658"/>
              </a:lnSpc>
            </a:pPr>
            <a:r>
              <a:rPr lang="en-US" sz="1000" b="1" dirty="0">
                <a:solidFill>
                  <a:srgbClr val="FAFDFF"/>
                </a:solidFill>
                <a:latin typeface="Inter" pitchFamily="34" charset="0"/>
                <a:ea typeface="Inter" pitchFamily="34" charset="-122"/>
                <a:cs typeface="Inter" pitchFamily="34" charset="-120"/>
              </a:rPr>
              <a:t>Free Photography</a:t>
            </a:r>
            <a:endParaRPr lang="en-US" sz="975" dirty="0"/>
          </a:p>
        </p:txBody>
      </p:sp>
      <p:sp>
        <p:nvSpPr>
          <p:cNvPr id="19" name="Text 13"/>
          <p:cNvSpPr/>
          <p:nvPr/>
        </p:nvSpPr>
        <p:spPr>
          <a:xfrm>
            <a:off x="4842046" y="4014974"/>
            <a:ext cx="1828800" cy="420960"/>
          </a:xfrm>
          <a:prstGeom prst="rect">
            <a:avLst/>
          </a:prstGeom>
          <a:noFill/>
          <a:ln/>
        </p:spPr>
        <p:txBody>
          <a:bodyPr wrap="square" lIns="0" tIns="0" rIns="0" bIns="0" rtlCol="0" anchor="t"/>
          <a:lstStyle/>
          <a:p>
            <a:r>
              <a:rPr lang="en-US" sz="1200" b="0" i="0" dirty="0">
                <a:solidFill>
                  <a:schemeClr val="bg1"/>
                </a:solidFill>
                <a:effectLst/>
              </a:rPr>
              <a:t>Capture beautiful moments with our professional photography services at no extra cost.</a:t>
            </a:r>
          </a:p>
          <a:p>
            <a:br>
              <a:rPr lang="en-US" sz="1200" dirty="0">
                <a:solidFill>
                  <a:schemeClr val="bg1"/>
                </a:solidFill>
              </a:rPr>
            </a:br>
            <a:endParaRPr lang="en-US" sz="1100" dirty="0">
              <a:solidFill>
                <a:schemeClr val="bg1"/>
              </a:solidFill>
            </a:endParaRPr>
          </a:p>
        </p:txBody>
      </p:sp>
      <p:pic>
        <p:nvPicPr>
          <p:cNvPr id="20" name="Image 3"/>
          <p:cNvPicPr>
            <a:picLocks noChangeAspect="1"/>
          </p:cNvPicPr>
          <p:nvPr/>
        </p:nvPicPr>
        <p:blipFill>
          <a:blip r:embed="rId6"/>
          <a:srcRect l="10947" r="10947"/>
          <a:stretch/>
        </p:blipFill>
        <p:spPr>
          <a:xfrm>
            <a:off x="6869709" y="1785937"/>
            <a:ext cx="2121093" cy="1809750"/>
          </a:xfrm>
          <a:prstGeom prst="rect">
            <a:avLst/>
          </a:prstGeom>
        </p:spPr>
      </p:pic>
      <p:sp>
        <p:nvSpPr>
          <p:cNvPr id="21" name="Text 14"/>
          <p:cNvSpPr/>
          <p:nvPr/>
        </p:nvSpPr>
        <p:spPr>
          <a:xfrm>
            <a:off x="7073220" y="3750818"/>
            <a:ext cx="1828800" cy="210480"/>
          </a:xfrm>
          <a:prstGeom prst="rect">
            <a:avLst/>
          </a:prstGeom>
          <a:noFill/>
          <a:ln/>
        </p:spPr>
        <p:txBody>
          <a:bodyPr wrap="square" lIns="0" tIns="0" rIns="0" bIns="0" rtlCol="0" anchor="t"/>
          <a:lstStyle/>
          <a:p>
            <a:pPr algn="l">
              <a:lnSpc>
                <a:spcPts val="1658"/>
              </a:lnSpc>
            </a:pPr>
            <a:r>
              <a:rPr lang="en-US" sz="1000" b="1" dirty="0">
                <a:solidFill>
                  <a:srgbClr val="FAFDFF"/>
                </a:solidFill>
                <a:latin typeface="Inter" pitchFamily="34" charset="0"/>
                <a:ea typeface="Inter" pitchFamily="34" charset="-122"/>
                <a:cs typeface="Inter" pitchFamily="34" charset="-120"/>
              </a:rPr>
              <a:t>Luxury Accommodations</a:t>
            </a:r>
            <a:endParaRPr lang="en-US" sz="975" dirty="0"/>
          </a:p>
        </p:txBody>
      </p:sp>
      <p:sp>
        <p:nvSpPr>
          <p:cNvPr id="22" name="Text 15"/>
          <p:cNvSpPr/>
          <p:nvPr/>
        </p:nvSpPr>
        <p:spPr>
          <a:xfrm>
            <a:off x="7074068" y="4014974"/>
            <a:ext cx="1828800" cy="420960"/>
          </a:xfrm>
          <a:prstGeom prst="rect">
            <a:avLst/>
          </a:prstGeom>
          <a:noFill/>
          <a:ln/>
        </p:spPr>
        <p:txBody>
          <a:bodyPr wrap="square" lIns="0" tIns="0" rIns="0" bIns="0" rtlCol="0" anchor="t"/>
          <a:lstStyle/>
          <a:p>
            <a:pPr algn="l">
              <a:lnSpc>
                <a:spcPts val="1658"/>
              </a:lnSpc>
            </a:pPr>
            <a:r>
              <a:rPr lang="en-US" sz="1000" b="0" dirty="0">
                <a:solidFill>
                  <a:srgbClr val="FAFDFF"/>
                </a:solidFill>
                <a:latin typeface="Inter" pitchFamily="34" charset="0"/>
                <a:ea typeface="Inter" pitchFamily="34" charset="-122"/>
                <a:cs typeface="Inter" pitchFamily="34" charset="-120"/>
              </a:rPr>
              <a:t>Enjoy the luxury accommodations provided by </a:t>
            </a:r>
          </a:p>
          <a:p>
            <a:pPr algn="l">
              <a:lnSpc>
                <a:spcPts val="1658"/>
              </a:lnSpc>
            </a:pPr>
            <a:r>
              <a:rPr lang="en-US" sz="1000" b="0" dirty="0">
                <a:solidFill>
                  <a:srgbClr val="FAFDFF"/>
                </a:solidFill>
                <a:latin typeface="Inter" pitchFamily="34" charset="0"/>
                <a:ea typeface="Inter" pitchFamily="34" charset="-122"/>
                <a:cs typeface="Inter" pitchFamily="34" charset="-120"/>
              </a:rPr>
              <a:t>Us.</a:t>
            </a:r>
            <a:endParaRPr lang="en-US" sz="975" dirty="0"/>
          </a:p>
        </p:txBody>
      </p:sp>
      <p:pic>
        <p:nvPicPr>
          <p:cNvPr id="24" name="Image 4" descr="https://pitch-assets-ccb95893-de3f-4266-973c-20049231b248.s3.eu-west-1.amazonaws.com/try-pitch-pdf-export-logo.svg">
            <a:hlinkClick r:id="rId7"/>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36595" y="4803153"/>
            <a:ext cx="515221" cy="2273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2033B"/>
        </a:solidFill>
        <a:effectLst/>
      </p:bgPr>
    </p:bg>
    <p:spTree>
      <p:nvGrpSpPr>
        <p:cNvPr id="1" name=""/>
        <p:cNvGrpSpPr/>
        <p:nvPr/>
      </p:nvGrpSpPr>
      <p:grpSpPr>
        <a:xfrm>
          <a:off x="0" y="0"/>
          <a:ext cx="0" cy="0"/>
          <a:chOff x="0" y="0"/>
          <a:chExt cx="0" cy="0"/>
        </a:xfrm>
      </p:grpSpPr>
      <p:sp>
        <p:nvSpPr>
          <p:cNvPr id="3" name="Shape 0"/>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4"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5" name="Shape 2"/>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6" name="Shape 3"/>
          <p:cNvSpPr/>
          <p:nvPr/>
        </p:nvSpPr>
        <p:spPr>
          <a:xfrm>
            <a:off x="188403" y="1620874"/>
            <a:ext cx="8571796" cy="3286662"/>
          </a:xfrm>
          <a:prstGeom prst="roundRect">
            <a:avLst>
              <a:gd name="adj" fmla="val 982"/>
            </a:avLst>
          </a:prstGeom>
          <a:solidFill>
            <a:srgbClr val="023E8A"/>
          </a:solidFill>
          <a:ln/>
          <a:effectLst>
            <a:outerShdw blurRad="127000" dist="38100" dir="3600000" algn="bl" rotWithShape="0">
              <a:srgbClr val="000000">
                <a:alpha val="15000"/>
              </a:srgbClr>
            </a:outerShdw>
          </a:effectLst>
        </p:spPr>
      </p:sp>
      <p:sp>
        <p:nvSpPr>
          <p:cNvPr id="7" name="Text 4"/>
          <p:cNvSpPr/>
          <p:nvPr/>
        </p:nvSpPr>
        <p:spPr>
          <a:xfrm>
            <a:off x="394205" y="1922781"/>
            <a:ext cx="3353830" cy="414436"/>
          </a:xfrm>
          <a:prstGeom prst="rect">
            <a:avLst/>
          </a:prstGeom>
          <a:noFill/>
          <a:ln/>
        </p:spPr>
        <p:txBody>
          <a:bodyPr wrap="square" lIns="0" tIns="0" rIns="0" bIns="0" rtlCol="0" anchor="t"/>
          <a:lstStyle/>
          <a:p>
            <a:pPr algn="l">
              <a:lnSpc>
                <a:spcPts val="1658"/>
              </a:lnSpc>
            </a:pPr>
            <a:r>
              <a:rPr lang="en-US" sz="1600" b="1" dirty="0">
                <a:solidFill>
                  <a:srgbClr val="FAFDFF"/>
                </a:solidFill>
                <a:ea typeface="Inter" pitchFamily="34" charset="-122"/>
              </a:rPr>
              <a:t>Watch our self guided tour on YouTube</a:t>
            </a:r>
            <a:endParaRPr lang="en-US" sz="975" dirty="0"/>
          </a:p>
        </p:txBody>
      </p:sp>
      <p:sp>
        <p:nvSpPr>
          <p:cNvPr id="10" name="Text 7"/>
          <p:cNvSpPr/>
          <p:nvPr/>
        </p:nvSpPr>
        <p:spPr>
          <a:xfrm>
            <a:off x="188403" y="714375"/>
            <a:ext cx="9144000" cy="445294"/>
          </a:xfrm>
          <a:prstGeom prst="rect">
            <a:avLst/>
          </a:prstGeom>
          <a:noFill/>
          <a:ln/>
        </p:spPr>
        <p:txBody>
          <a:bodyPr wrap="square" lIns="0" tIns="0" rIns="0" bIns="0" rtlCol="0" anchor="t"/>
          <a:lstStyle/>
          <a:p>
            <a:pPr algn="l">
              <a:lnSpc>
                <a:spcPts val="3506"/>
              </a:lnSpc>
            </a:pPr>
            <a:r>
              <a:rPr lang="en-US" sz="3200" dirty="0">
                <a:solidFill>
                  <a:schemeClr val="bg1"/>
                </a:solidFill>
              </a:rPr>
              <a:t>Explore</a:t>
            </a:r>
            <a:endParaRPr lang="en-US" sz="3188" dirty="0">
              <a:solidFill>
                <a:schemeClr val="bg1"/>
              </a:solidFill>
            </a:endParaRPr>
          </a:p>
        </p:txBody>
      </p:sp>
      <p:sp>
        <p:nvSpPr>
          <p:cNvPr id="14" name="Text 11"/>
          <p:cNvSpPr/>
          <p:nvPr/>
        </p:nvSpPr>
        <p:spPr>
          <a:xfrm>
            <a:off x="394205" y="2269815"/>
            <a:ext cx="2743200" cy="420994"/>
          </a:xfrm>
          <a:prstGeom prst="rect">
            <a:avLst/>
          </a:prstGeom>
          <a:noFill/>
          <a:ln/>
        </p:spPr>
        <p:txBody>
          <a:bodyPr wrap="square" lIns="0" tIns="0" rIns="0" bIns="0" rtlCol="0" anchor="t"/>
          <a:lstStyle/>
          <a:p>
            <a:pPr algn="l">
              <a:lnSpc>
                <a:spcPts val="1658"/>
              </a:lnSpc>
            </a:pPr>
            <a:endParaRPr lang="en-US" sz="975" dirty="0"/>
          </a:p>
        </p:txBody>
      </p:sp>
      <p:sp>
        <p:nvSpPr>
          <p:cNvPr id="19" name="Text 16"/>
          <p:cNvSpPr/>
          <p:nvPr/>
        </p:nvSpPr>
        <p:spPr>
          <a:xfrm>
            <a:off x="190500" y="272673"/>
            <a:ext cx="5486400" cy="119063"/>
          </a:xfrm>
          <a:prstGeom prst="rect">
            <a:avLst/>
          </a:prstGeom>
          <a:noFill/>
          <a:ln/>
        </p:spPr>
        <p:txBody>
          <a:bodyPr wrap="square" lIns="0" tIns="0" rIns="0" bIns="0" rtlCol="0" anchor="b"/>
          <a:lstStyle/>
          <a:p>
            <a:pPr algn="l">
              <a:lnSpc>
                <a:spcPts val="938"/>
              </a:lnSpc>
            </a:pPr>
            <a:r>
              <a:rPr lang="en-US" sz="800" b="0" dirty="0">
                <a:solidFill>
                  <a:srgbClr val="FAFDFF"/>
                </a:solidFill>
                <a:latin typeface="Helmet" pitchFamily="34" charset="0"/>
                <a:ea typeface="Helmet" pitchFamily="34" charset="-122"/>
                <a:cs typeface="Helmet" pitchFamily="34" charset="-120"/>
              </a:rPr>
              <a:t>EXPLORE</a:t>
            </a:r>
            <a:endParaRPr lang="en-US" sz="750" dirty="0"/>
          </a:p>
        </p:txBody>
      </p:sp>
      <p:pic>
        <p:nvPicPr>
          <p:cNvPr id="20"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
        <p:nvSpPr>
          <p:cNvPr id="2" name="TextBox 1">
            <a:extLst>
              <a:ext uri="{FF2B5EF4-FFF2-40B4-BE49-F238E27FC236}">
                <a16:creationId xmlns:a16="http://schemas.microsoft.com/office/drawing/2014/main" id="{65B6A7D1-1937-4424-8389-3E84FA07114D}"/>
              </a:ext>
            </a:extLst>
          </p:cNvPr>
          <p:cNvSpPr txBox="1"/>
          <p:nvPr/>
        </p:nvSpPr>
        <p:spPr>
          <a:xfrm>
            <a:off x="383800" y="2555691"/>
            <a:ext cx="3494863" cy="2031325"/>
          </a:xfrm>
          <a:prstGeom prst="rect">
            <a:avLst/>
          </a:prstGeom>
          <a:noFill/>
        </p:spPr>
        <p:txBody>
          <a:bodyPr wrap="square" rtlCol="0">
            <a:spAutoFit/>
          </a:bodyPr>
          <a:lstStyle/>
          <a:p>
            <a:pPr algn="ctr"/>
            <a:r>
              <a:rPr lang="en-US" b="0" i="1" dirty="0">
                <a:solidFill>
                  <a:srgbClr val="F5F5F5"/>
                </a:solidFill>
                <a:effectLst/>
                <a:latin typeface="Times New Roman" panose="02020603050405020304" pitchFamily="18" charset="0"/>
              </a:rPr>
              <a:t>“Travel makes one modest. You see what a tiny place you occupy in the world."</a:t>
            </a:r>
          </a:p>
          <a:p>
            <a:pPr algn="ctr"/>
            <a:r>
              <a:rPr lang="en-US" b="0" i="1" dirty="0">
                <a:solidFill>
                  <a:srgbClr val="F5F5F5"/>
                </a:solidFill>
                <a:effectLst/>
                <a:latin typeface="Times New Roman" panose="02020603050405020304" pitchFamily="18" charset="0"/>
              </a:rPr>
              <a:t>"Adventure is worthwhile in itself."</a:t>
            </a:r>
          </a:p>
          <a:p>
            <a:pPr algn="ctr"/>
            <a:r>
              <a:rPr lang="en-US" b="0" i="1" dirty="0">
                <a:solidFill>
                  <a:srgbClr val="F5F5F5"/>
                </a:solidFill>
                <a:effectLst/>
                <a:latin typeface="Times New Roman" panose="02020603050405020304" pitchFamily="18" charset="0"/>
              </a:rPr>
              <a:t>"The world is a book, and those who do not travel read only a page.”</a:t>
            </a:r>
          </a:p>
        </p:txBody>
      </p:sp>
      <p:sp>
        <p:nvSpPr>
          <p:cNvPr id="21" name="TextBox 20">
            <a:extLst>
              <a:ext uri="{FF2B5EF4-FFF2-40B4-BE49-F238E27FC236}">
                <a16:creationId xmlns:a16="http://schemas.microsoft.com/office/drawing/2014/main" id="{A5966231-7B25-49BF-909D-03DD0920CA95}"/>
              </a:ext>
            </a:extLst>
          </p:cNvPr>
          <p:cNvSpPr txBox="1"/>
          <p:nvPr/>
        </p:nvSpPr>
        <p:spPr>
          <a:xfrm>
            <a:off x="4569144" y="1799861"/>
            <a:ext cx="4102583" cy="2872623"/>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PK"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bg>
      <p:bgPr>
        <a:solidFill>
          <a:srgbClr val="02033B"/>
        </a:solidFill>
        <a:effectLst/>
      </p:bgPr>
    </p:bg>
    <p:spTree>
      <p:nvGrpSpPr>
        <p:cNvPr id="1" name=""/>
        <p:cNvGrpSpPr/>
        <p:nvPr/>
      </p:nvGrpSpPr>
      <p:grpSpPr>
        <a:xfrm>
          <a:off x="0" y="0"/>
          <a:ext cx="0" cy="0"/>
          <a:chOff x="0" y="0"/>
          <a:chExt cx="0" cy="0"/>
        </a:xfrm>
      </p:grpSpPr>
      <p:sp>
        <p:nvSpPr>
          <p:cNvPr id="3" name="Shape 0"/>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4"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5" name="Shape 2"/>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6" name="Text 3"/>
          <p:cNvSpPr/>
          <p:nvPr/>
        </p:nvSpPr>
        <p:spPr>
          <a:xfrm>
            <a:off x="188403" y="714375"/>
            <a:ext cx="9144000" cy="445294"/>
          </a:xfrm>
          <a:prstGeom prst="rect">
            <a:avLst/>
          </a:prstGeom>
          <a:noFill/>
          <a:ln/>
        </p:spPr>
        <p:txBody>
          <a:bodyPr wrap="square" lIns="0" tIns="0" rIns="0" bIns="0" rtlCol="0" anchor="t"/>
          <a:lstStyle/>
          <a:p>
            <a:pPr algn="l">
              <a:lnSpc>
                <a:spcPts val="3506"/>
              </a:lnSpc>
            </a:pPr>
            <a:r>
              <a:rPr lang="en-US" sz="3200" b="0" kern="0" spc="-12" dirty="0">
                <a:solidFill>
                  <a:srgbClr val="FAFDFF"/>
                </a:solidFill>
                <a:latin typeface="Inter" pitchFamily="34" charset="0"/>
                <a:ea typeface="Inter" pitchFamily="34" charset="-122"/>
                <a:cs typeface="Inter" pitchFamily="34" charset="-120"/>
              </a:rPr>
              <a:t>About Kashmir Travels</a:t>
            </a:r>
            <a:endParaRPr lang="en-US" sz="3188" dirty="0"/>
          </a:p>
        </p:txBody>
      </p:sp>
      <p:sp>
        <p:nvSpPr>
          <p:cNvPr id="7" name="Shape 4"/>
          <p:cNvSpPr/>
          <p:nvPr/>
        </p:nvSpPr>
        <p:spPr>
          <a:xfrm>
            <a:off x="651816" y="2180989"/>
            <a:ext cx="7507446" cy="2607066"/>
          </a:xfrm>
          <a:prstGeom prst="roundRect">
            <a:avLst>
              <a:gd name="adj" fmla="val 1480"/>
            </a:avLst>
          </a:prstGeom>
          <a:solidFill>
            <a:srgbClr val="023E8A"/>
          </a:solidFill>
          <a:ln/>
        </p:spPr>
      </p:sp>
      <p:sp>
        <p:nvSpPr>
          <p:cNvPr id="8" name="Text 5"/>
          <p:cNvSpPr/>
          <p:nvPr/>
        </p:nvSpPr>
        <p:spPr>
          <a:xfrm>
            <a:off x="894303" y="2280976"/>
            <a:ext cx="6983605" cy="2263660"/>
          </a:xfrm>
          <a:prstGeom prst="rect">
            <a:avLst/>
          </a:prstGeom>
          <a:noFill/>
          <a:ln/>
        </p:spPr>
        <p:txBody>
          <a:bodyPr wrap="square" lIns="0" tIns="0" rIns="0" bIns="0" rtlCol="0" anchor="t"/>
          <a:lstStyle/>
          <a:p>
            <a:pPr algn="l">
              <a:lnSpc>
                <a:spcPts val="1658"/>
              </a:lnSpc>
            </a:pPr>
            <a:r>
              <a:rPr lang="en-US" sz="1600" b="0" i="0" dirty="0">
                <a:solidFill>
                  <a:schemeClr val="bg1">
                    <a:lumMod val="95000"/>
                  </a:schemeClr>
                </a:solidFill>
                <a:effectLst/>
              </a:rPr>
              <a:t>Welcome to KashmirTravels.com! We are a leading travel company providing a wide range of facilities across Kashmir. Our services include traveling, hiking, complimentary food, professional photography, and luxurious hotel accommodations. Our offerings are tailored to meet the diverse preferences and plans of our valued customers.</a:t>
            </a:r>
            <a:endParaRPr lang="en-US" sz="1400" dirty="0">
              <a:solidFill>
                <a:schemeClr val="bg1">
                  <a:lumMod val="95000"/>
                </a:schemeClr>
              </a:solidFill>
            </a:endParaRPr>
          </a:p>
        </p:txBody>
      </p:sp>
      <p:sp>
        <p:nvSpPr>
          <p:cNvPr id="15" name="Text 12"/>
          <p:cNvSpPr/>
          <p:nvPr/>
        </p:nvSpPr>
        <p:spPr>
          <a:xfrm>
            <a:off x="190500" y="272673"/>
            <a:ext cx="5486400" cy="119063"/>
          </a:xfrm>
          <a:prstGeom prst="rect">
            <a:avLst/>
          </a:prstGeom>
          <a:noFill/>
          <a:ln/>
        </p:spPr>
        <p:txBody>
          <a:bodyPr wrap="square" lIns="0" tIns="0" rIns="0" bIns="0" rtlCol="0" anchor="b"/>
          <a:lstStyle/>
          <a:p>
            <a:pPr algn="l">
              <a:lnSpc>
                <a:spcPts val="938"/>
              </a:lnSpc>
            </a:pPr>
            <a:r>
              <a:rPr lang="en-US" sz="800" b="0" dirty="0">
                <a:solidFill>
                  <a:srgbClr val="FAFDFF"/>
                </a:solidFill>
                <a:latin typeface="Helmet" pitchFamily="34" charset="0"/>
                <a:ea typeface="Helmet" pitchFamily="34" charset="-122"/>
                <a:cs typeface="Helmet" pitchFamily="34" charset="-120"/>
              </a:rPr>
              <a:t>EXCEPTIONAL</a:t>
            </a:r>
            <a:endParaRPr lang="en-US" sz="750" dirty="0"/>
          </a:p>
        </p:txBody>
      </p:sp>
      <p:pic>
        <p:nvPicPr>
          <p:cNvPr id="16" name="Image 0"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bg>
      <p:bgPr>
        <a:solidFill>
          <a:srgbClr val="02033B"/>
        </a:solidFill>
        <a:effectLst/>
      </p:bgPr>
    </p:bg>
    <p:spTree>
      <p:nvGrpSpPr>
        <p:cNvPr id="1" name=""/>
        <p:cNvGrpSpPr/>
        <p:nvPr/>
      </p:nvGrpSpPr>
      <p:grpSpPr>
        <a:xfrm>
          <a:off x="0" y="0"/>
          <a:ext cx="0" cy="0"/>
          <a:chOff x="0" y="0"/>
          <a:chExt cx="0" cy="0"/>
        </a:xfrm>
      </p:grpSpPr>
      <p:sp>
        <p:nvSpPr>
          <p:cNvPr id="3" name="Text 0"/>
          <p:cNvSpPr/>
          <p:nvPr/>
        </p:nvSpPr>
        <p:spPr>
          <a:xfrm>
            <a:off x="188555" y="1482308"/>
            <a:ext cx="5026538" cy="3423068"/>
          </a:xfrm>
          <a:prstGeom prst="roundRect">
            <a:avLst>
              <a:gd name="adj" fmla="val 2400"/>
            </a:avLst>
          </a:prstGeom>
          <a:blipFill dpi="0" rotWithShape="1">
            <a:blip r:embed="rId3">
              <a:extLst>
                <a:ext uri="{28A0092B-C50C-407E-A947-70E740481C1C}">
                  <a14:useLocalDpi xmlns:a14="http://schemas.microsoft.com/office/drawing/2010/main" val="0"/>
                </a:ext>
              </a:extLst>
            </a:blip>
            <a:srcRect/>
            <a:stretch>
              <a:fillRect/>
            </a:stretch>
          </a:blipFill>
          <a:ln/>
        </p:spPr>
        <p:txBody>
          <a:bodyPr wrap="square" lIns="486874" tIns="281367" rIns="486874" bIns="281367" rtlCol="0" anchor="ctr"/>
          <a:lstStyle/>
          <a:p>
            <a:pPr algn="ctr">
              <a:lnSpc>
                <a:spcPts val="1658"/>
              </a:lnSpc>
            </a:pPr>
            <a:endParaRPr lang="en-US" sz="975" dirty="0"/>
          </a:p>
        </p:txBody>
      </p:sp>
      <p:sp>
        <p:nvSpPr>
          <p:cNvPr id="4" name="Shape 1"/>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5" name="Shape 2"/>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6" name="Shape 3"/>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7" name="Text 4"/>
          <p:cNvSpPr/>
          <p:nvPr/>
        </p:nvSpPr>
        <p:spPr>
          <a:xfrm>
            <a:off x="188403" y="714375"/>
            <a:ext cx="5486400" cy="445294"/>
          </a:xfrm>
          <a:prstGeom prst="rect">
            <a:avLst/>
          </a:prstGeom>
          <a:noFill/>
          <a:ln/>
        </p:spPr>
        <p:txBody>
          <a:bodyPr wrap="square" lIns="0" tIns="0" rIns="0" bIns="0" rtlCol="0" anchor="t"/>
          <a:lstStyle/>
          <a:p>
            <a:pPr algn="l">
              <a:lnSpc>
                <a:spcPts val="3506"/>
              </a:lnSpc>
            </a:pPr>
            <a:r>
              <a:rPr lang="en-US" sz="3200" b="0" kern="0" spc="-12" dirty="0">
                <a:solidFill>
                  <a:srgbClr val="FAFDFF"/>
                </a:solidFill>
                <a:latin typeface="Inter" pitchFamily="34" charset="0"/>
                <a:ea typeface="Inter" pitchFamily="34" charset="-122"/>
                <a:cs typeface="Inter" pitchFamily="34" charset="-120"/>
              </a:rPr>
              <a:t>Contact Us</a:t>
            </a:r>
            <a:endParaRPr lang="en-US" sz="3188" dirty="0"/>
          </a:p>
        </p:txBody>
      </p:sp>
      <p:sp>
        <p:nvSpPr>
          <p:cNvPr id="11" name="Shape 8"/>
          <p:cNvSpPr/>
          <p:nvPr/>
        </p:nvSpPr>
        <p:spPr>
          <a:xfrm rot="5400000">
            <a:off x="2134262" y="3715977"/>
            <a:ext cx="2096555" cy="0"/>
          </a:xfrm>
          <a:prstGeom prst="line">
            <a:avLst/>
          </a:prstGeom>
          <a:solidFill>
            <a:srgbClr val="023E8A">
              <a:alpha val="30000"/>
            </a:srgbClr>
          </a:solidFill>
          <a:ln w="5292">
            <a:solidFill>
              <a:srgbClr val="FAFDFF">
                <a:alpha val="30000"/>
              </a:srgbClr>
            </a:solidFill>
            <a:prstDash val="solid"/>
            <a:headEnd type="none"/>
            <a:tailEnd type="none"/>
          </a:ln>
        </p:spPr>
      </p:sp>
      <p:sp>
        <p:nvSpPr>
          <p:cNvPr id="12" name="Shape 9"/>
          <p:cNvSpPr/>
          <p:nvPr/>
        </p:nvSpPr>
        <p:spPr>
          <a:xfrm rot="5400000">
            <a:off x="4840475" y="3715977"/>
            <a:ext cx="2096555" cy="0"/>
          </a:xfrm>
          <a:prstGeom prst="line">
            <a:avLst/>
          </a:prstGeom>
          <a:solidFill>
            <a:srgbClr val="023E8A">
              <a:alpha val="30000"/>
            </a:srgbClr>
          </a:solidFill>
          <a:ln w="5292">
            <a:solidFill>
              <a:srgbClr val="FAFDFF">
                <a:alpha val="30000"/>
              </a:srgbClr>
            </a:solidFill>
            <a:prstDash val="solid"/>
            <a:headEnd type="none"/>
            <a:tailEnd type="none"/>
          </a:ln>
        </p:spPr>
      </p:sp>
      <p:sp>
        <p:nvSpPr>
          <p:cNvPr id="28" name="Text 25"/>
          <p:cNvSpPr/>
          <p:nvPr/>
        </p:nvSpPr>
        <p:spPr>
          <a:xfrm>
            <a:off x="190500" y="272673"/>
            <a:ext cx="5486400" cy="119063"/>
          </a:xfrm>
          <a:prstGeom prst="rect">
            <a:avLst/>
          </a:prstGeom>
          <a:noFill/>
          <a:ln/>
        </p:spPr>
        <p:txBody>
          <a:bodyPr wrap="square" lIns="0" tIns="0" rIns="0" bIns="0" rtlCol="0" anchor="b"/>
          <a:lstStyle/>
          <a:p>
            <a:pPr algn="l">
              <a:lnSpc>
                <a:spcPts val="938"/>
              </a:lnSpc>
            </a:pPr>
            <a:r>
              <a:rPr lang="en-US" sz="800" b="0" dirty="0">
                <a:solidFill>
                  <a:srgbClr val="FAFDFF"/>
                </a:solidFill>
                <a:latin typeface="Helmet" pitchFamily="34" charset="0"/>
                <a:ea typeface="Helmet" pitchFamily="34" charset="-122"/>
                <a:cs typeface="Helmet" pitchFamily="34" charset="-120"/>
              </a:rPr>
              <a:t>PLAN YOUR VACATION</a:t>
            </a:r>
            <a:endParaRPr lang="en-US" sz="750" dirty="0"/>
          </a:p>
        </p:txBody>
      </p:sp>
      <p:pic>
        <p:nvPicPr>
          <p:cNvPr id="29" name="Image 0"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bg>
      <p:bgPr>
        <a:solidFill>
          <a:srgbClr val="02033B"/>
        </a:solidFill>
        <a:effectLst/>
      </p:bgPr>
    </p:bg>
    <p:spTree>
      <p:nvGrpSpPr>
        <p:cNvPr id="1" name=""/>
        <p:cNvGrpSpPr/>
        <p:nvPr/>
      </p:nvGrpSpPr>
      <p:grpSpPr>
        <a:xfrm>
          <a:off x="0" y="0"/>
          <a:ext cx="0" cy="0"/>
          <a:chOff x="0" y="0"/>
          <a:chExt cx="0" cy="0"/>
        </a:xfrm>
      </p:grpSpPr>
      <p:sp>
        <p:nvSpPr>
          <p:cNvPr id="3" name="Shape 0"/>
          <p:cNvSpPr/>
          <p:nvPr/>
        </p:nvSpPr>
        <p:spPr>
          <a:xfrm>
            <a:off x="56676" y="99150"/>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4" name="Shape 1"/>
          <p:cNvSpPr/>
          <p:nvPr/>
        </p:nvSpPr>
        <p:spPr>
          <a:xfrm>
            <a:off x="58619" y="5050631"/>
            <a:ext cx="9024937" cy="0"/>
          </a:xfrm>
          <a:prstGeom prst="line">
            <a:avLst/>
          </a:prstGeom>
          <a:solidFill>
            <a:srgbClr val="023E8A">
              <a:alpha val="50000"/>
            </a:srgbClr>
          </a:solidFill>
          <a:ln w="5292">
            <a:solidFill>
              <a:srgbClr val="FAFDFF">
                <a:alpha val="50000"/>
              </a:srgbClr>
            </a:solidFill>
            <a:prstDash val="solid"/>
            <a:headEnd type="none"/>
            <a:tailEnd type="none"/>
          </a:ln>
        </p:spPr>
      </p:sp>
      <p:sp>
        <p:nvSpPr>
          <p:cNvPr id="5" name="Text 2"/>
          <p:cNvSpPr/>
          <p:nvPr/>
        </p:nvSpPr>
        <p:spPr>
          <a:xfrm>
            <a:off x="188403" y="714375"/>
            <a:ext cx="9144000" cy="445294"/>
          </a:xfrm>
          <a:prstGeom prst="rect">
            <a:avLst/>
          </a:prstGeom>
          <a:noFill/>
          <a:ln/>
        </p:spPr>
        <p:txBody>
          <a:bodyPr wrap="square" lIns="0" tIns="0" rIns="0" bIns="0" rtlCol="0" anchor="t"/>
          <a:lstStyle/>
          <a:p>
            <a:pPr algn="l">
              <a:lnSpc>
                <a:spcPts val="3506"/>
              </a:lnSpc>
            </a:pPr>
            <a:r>
              <a:rPr lang="en-US" sz="3200" b="0" kern="0" spc="-12" dirty="0">
                <a:solidFill>
                  <a:srgbClr val="FAFDFF"/>
                </a:solidFill>
                <a:latin typeface="Inter" pitchFamily="34" charset="0"/>
                <a:ea typeface="Inter" pitchFamily="34" charset="-122"/>
                <a:cs typeface="Inter" pitchFamily="34" charset="-120"/>
              </a:rPr>
              <a:t>Quick Links</a:t>
            </a:r>
            <a:endParaRPr lang="en-US" sz="3188" dirty="0"/>
          </a:p>
        </p:txBody>
      </p:sp>
      <p:sp>
        <p:nvSpPr>
          <p:cNvPr id="6" name="Shape 3"/>
          <p:cNvSpPr/>
          <p:nvPr/>
        </p:nvSpPr>
        <p:spPr>
          <a:xfrm>
            <a:off x="133739" y="1717929"/>
            <a:ext cx="8870810" cy="2272184"/>
          </a:xfrm>
          <a:prstGeom prst="roundRect">
            <a:avLst>
              <a:gd name="adj" fmla="val 900"/>
            </a:avLst>
          </a:prstGeom>
          <a:blipFill dpi="0" rotWithShape="1">
            <a:blip r:embed="rId3">
              <a:extLst>
                <a:ext uri="{28A0092B-C50C-407E-A947-70E740481C1C}">
                  <a14:useLocalDpi xmlns:a14="http://schemas.microsoft.com/office/drawing/2010/main" val="0"/>
                </a:ext>
              </a:extLst>
            </a:blip>
            <a:srcRect/>
            <a:stretch>
              <a:fillRect/>
            </a:stretch>
          </a:blipFill>
          <a:ln/>
          <a:effectLst>
            <a:outerShdw blurRad="127000" dist="38100" dir="3600000" algn="bl" rotWithShape="0">
              <a:srgbClr val="000000">
                <a:alpha val="15000"/>
              </a:srgbClr>
            </a:outerShdw>
          </a:effectLst>
        </p:spPr>
      </p:sp>
      <p:pic>
        <p:nvPicPr>
          <p:cNvPr id="19" name="Image 3"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10">
    <p:bg>
      <p:bgPr>
        <a:solidFill>
          <a:srgbClr val="02033B"/>
        </a:solidFill>
        <a:effectLst/>
      </p:bgPr>
    </p:bg>
    <p:spTree>
      <p:nvGrpSpPr>
        <p:cNvPr id="1" name=""/>
        <p:cNvGrpSpPr/>
        <p:nvPr/>
      </p:nvGrpSpPr>
      <p:grpSpPr>
        <a:xfrm>
          <a:off x="0" y="0"/>
          <a:ext cx="0" cy="0"/>
          <a:chOff x="0" y="0"/>
          <a:chExt cx="0" cy="0"/>
        </a:xfrm>
      </p:grpSpPr>
      <p:pic>
        <p:nvPicPr>
          <p:cNvPr id="3" name="Image 0" descr="https://images.unsplash.com/photo-1615840287214-7ff58936c4cf?crop=entropy&amp;cs=tinysrgb&amp;fit=max&amp;fm=jpg&amp;ixid=M3wyMTIyMnwwfDF8c2VhcmNofDF8fGNvbnRhY3QlMjB1c3xlbnwxfDF8fHwxNzA1NTYyNDEzfDA&amp;ixlib=rb-4.0.3&amp;q=80&amp;w=1080"/>
          <p:cNvPicPr>
            <a:picLocks noChangeAspect="1"/>
          </p:cNvPicPr>
          <p:nvPr/>
        </p:nvPicPr>
        <p:blipFill>
          <a:blip r:embed="rId3"/>
          <a:srcRect t="8079" b="2274"/>
          <a:stretch/>
        </p:blipFill>
        <p:spPr>
          <a:xfrm>
            <a:off x="5184637" y="472848"/>
            <a:ext cx="3487829" cy="4690091"/>
          </a:xfrm>
          <a:prstGeom prst="rect">
            <a:avLst/>
          </a:prstGeom>
        </p:spPr>
      </p:pic>
      <p:sp>
        <p:nvSpPr>
          <p:cNvPr id="4" name="Text 0"/>
          <p:cNvSpPr/>
          <p:nvPr/>
        </p:nvSpPr>
        <p:spPr>
          <a:xfrm>
            <a:off x="195891" y="3120105"/>
            <a:ext cx="5486400" cy="251445"/>
          </a:xfrm>
          <a:prstGeom prst="rect">
            <a:avLst/>
          </a:prstGeom>
          <a:noFill/>
          <a:ln/>
        </p:spPr>
        <p:txBody>
          <a:bodyPr wrap="square" lIns="0" tIns="0" rIns="0" bIns="0" rtlCol="0" anchor="b"/>
          <a:lstStyle/>
          <a:p>
            <a:pPr algn="l">
              <a:lnSpc>
                <a:spcPts val="1980"/>
              </a:lnSpc>
            </a:pPr>
            <a:r>
              <a:rPr lang="en-US" kern="0" spc="-12" dirty="0">
                <a:solidFill>
                  <a:srgbClr val="FAFDFF"/>
                </a:solidFill>
                <a:latin typeface="Inter" pitchFamily="34" charset="0"/>
                <a:ea typeface="Inter" pitchFamily="34" charset="-122"/>
              </a:rPr>
              <a:t>+923129475171</a:t>
            </a:r>
            <a:endParaRPr lang="en-US" sz="1800" dirty="0"/>
          </a:p>
        </p:txBody>
      </p:sp>
      <p:sp>
        <p:nvSpPr>
          <p:cNvPr id="5" name="Text 1"/>
          <p:cNvSpPr/>
          <p:nvPr/>
        </p:nvSpPr>
        <p:spPr>
          <a:xfrm>
            <a:off x="191543" y="2033742"/>
            <a:ext cx="5486400" cy="251445"/>
          </a:xfrm>
          <a:prstGeom prst="rect">
            <a:avLst/>
          </a:prstGeom>
          <a:noFill/>
          <a:ln/>
        </p:spPr>
        <p:txBody>
          <a:bodyPr wrap="square" lIns="0" tIns="0" rIns="0" bIns="0" rtlCol="0" anchor="b"/>
          <a:lstStyle/>
          <a:p>
            <a:pPr algn="l">
              <a:lnSpc>
                <a:spcPts val="1980"/>
              </a:lnSpc>
            </a:pPr>
            <a:r>
              <a:rPr lang="en-US" sz="1800" dirty="0">
                <a:solidFill>
                  <a:schemeClr val="bg1"/>
                </a:solidFill>
              </a:rPr>
              <a:t>mohsinilyas706@gmail.com</a:t>
            </a:r>
          </a:p>
        </p:txBody>
      </p:sp>
      <p:sp>
        <p:nvSpPr>
          <p:cNvPr id="6" name="Text 2"/>
          <p:cNvSpPr/>
          <p:nvPr/>
        </p:nvSpPr>
        <p:spPr>
          <a:xfrm>
            <a:off x="193918" y="1726009"/>
            <a:ext cx="5486400" cy="104775"/>
          </a:xfrm>
          <a:prstGeom prst="rect">
            <a:avLst/>
          </a:prstGeom>
          <a:noFill/>
          <a:ln/>
        </p:spPr>
        <p:txBody>
          <a:bodyPr wrap="square" lIns="0" tIns="0" rIns="0" bIns="0" rtlCol="0" anchor="b"/>
          <a:lstStyle/>
          <a:p>
            <a:pPr algn="l">
              <a:lnSpc>
                <a:spcPts val="825"/>
              </a:lnSpc>
            </a:pPr>
            <a:r>
              <a:rPr lang="en-US" sz="800" b="0" kern="0" spc="-24" dirty="0">
                <a:solidFill>
                  <a:srgbClr val="FAFDFF"/>
                </a:solidFill>
                <a:latin typeface="Inter" pitchFamily="34" charset="0"/>
                <a:ea typeface="Inter" pitchFamily="34" charset="-122"/>
                <a:cs typeface="Inter" pitchFamily="34" charset="-120"/>
              </a:rPr>
              <a:t>EMAIL</a:t>
            </a:r>
            <a:endParaRPr lang="en-US" sz="825" dirty="0"/>
          </a:p>
        </p:txBody>
      </p:sp>
      <p:sp>
        <p:nvSpPr>
          <p:cNvPr id="7" name="Text 3"/>
          <p:cNvSpPr/>
          <p:nvPr/>
        </p:nvSpPr>
        <p:spPr>
          <a:xfrm>
            <a:off x="217708" y="2786328"/>
            <a:ext cx="5486400" cy="104775"/>
          </a:xfrm>
          <a:prstGeom prst="rect">
            <a:avLst/>
          </a:prstGeom>
          <a:noFill/>
          <a:ln/>
        </p:spPr>
        <p:txBody>
          <a:bodyPr wrap="square" lIns="0" tIns="0" rIns="0" bIns="0" rtlCol="0" anchor="b"/>
          <a:lstStyle/>
          <a:p>
            <a:pPr algn="l">
              <a:lnSpc>
                <a:spcPts val="825"/>
              </a:lnSpc>
            </a:pPr>
            <a:r>
              <a:rPr lang="en-US" sz="800" b="0" kern="0" spc="-24" dirty="0">
                <a:solidFill>
                  <a:srgbClr val="FAFDFF"/>
                </a:solidFill>
                <a:latin typeface="Inter" pitchFamily="34" charset="0"/>
                <a:ea typeface="Inter" pitchFamily="34" charset="-122"/>
                <a:cs typeface="Inter" pitchFamily="34" charset="-120"/>
              </a:rPr>
              <a:t>PHONE</a:t>
            </a:r>
            <a:endParaRPr lang="en-US" sz="825" dirty="0"/>
          </a:p>
        </p:txBody>
      </p:sp>
      <p:sp>
        <p:nvSpPr>
          <p:cNvPr id="8" name="Text 4"/>
          <p:cNvSpPr/>
          <p:nvPr/>
        </p:nvSpPr>
        <p:spPr>
          <a:xfrm>
            <a:off x="217708" y="4239294"/>
            <a:ext cx="5486400" cy="502890"/>
          </a:xfrm>
          <a:prstGeom prst="rect">
            <a:avLst/>
          </a:prstGeom>
          <a:noFill/>
          <a:ln/>
        </p:spPr>
        <p:txBody>
          <a:bodyPr wrap="square" lIns="0" tIns="0" rIns="0" bIns="0" rtlCol="0" anchor="b"/>
          <a:lstStyle/>
          <a:p>
            <a:pPr algn="l">
              <a:lnSpc>
                <a:spcPts val="1980"/>
              </a:lnSpc>
            </a:pPr>
            <a:r>
              <a:rPr lang="en-US" kern="0" spc="-12" dirty="0" err="1">
                <a:solidFill>
                  <a:srgbClr val="FAFDFF"/>
                </a:solidFill>
                <a:latin typeface="Inter" pitchFamily="34" charset="0"/>
                <a:ea typeface="Inter" pitchFamily="34" charset="-122"/>
              </a:rPr>
              <a:t>Havelian</a:t>
            </a:r>
            <a:r>
              <a:rPr lang="en-US" kern="0" spc="-12" dirty="0">
                <a:solidFill>
                  <a:srgbClr val="FAFDFF"/>
                </a:solidFill>
                <a:latin typeface="Inter" pitchFamily="34" charset="0"/>
                <a:ea typeface="Inter" pitchFamily="34" charset="-122"/>
              </a:rPr>
              <a:t>, Abbottabad ,</a:t>
            </a:r>
            <a:r>
              <a:rPr lang="en-US" kern="0" spc="-12" dirty="0" err="1">
                <a:solidFill>
                  <a:srgbClr val="FAFDFF"/>
                </a:solidFill>
                <a:latin typeface="Inter" pitchFamily="34" charset="0"/>
                <a:ea typeface="Inter" pitchFamily="34" charset="-122"/>
              </a:rPr>
              <a:t>pakistan</a:t>
            </a:r>
            <a:endParaRPr lang="en-US" sz="1800" dirty="0"/>
          </a:p>
        </p:txBody>
      </p:sp>
      <p:sp>
        <p:nvSpPr>
          <p:cNvPr id="9" name="Text 5"/>
          <p:cNvSpPr/>
          <p:nvPr/>
        </p:nvSpPr>
        <p:spPr>
          <a:xfrm>
            <a:off x="217708" y="3758847"/>
            <a:ext cx="5486400" cy="104775"/>
          </a:xfrm>
          <a:prstGeom prst="rect">
            <a:avLst/>
          </a:prstGeom>
          <a:noFill/>
          <a:ln/>
        </p:spPr>
        <p:txBody>
          <a:bodyPr wrap="square" lIns="0" tIns="0" rIns="0" bIns="0" rtlCol="0" anchor="b"/>
          <a:lstStyle/>
          <a:p>
            <a:pPr algn="l">
              <a:lnSpc>
                <a:spcPts val="825"/>
              </a:lnSpc>
            </a:pPr>
            <a:r>
              <a:rPr lang="en-US" sz="800" b="0" kern="0" spc="-24" dirty="0">
                <a:solidFill>
                  <a:srgbClr val="FAFDFF"/>
                </a:solidFill>
                <a:latin typeface="Inter" pitchFamily="34" charset="0"/>
                <a:ea typeface="Inter" pitchFamily="34" charset="-122"/>
                <a:cs typeface="Inter" pitchFamily="34" charset="-120"/>
              </a:rPr>
              <a:t>ADDRESS</a:t>
            </a:r>
            <a:endParaRPr lang="en-US" sz="825" dirty="0"/>
          </a:p>
        </p:txBody>
      </p:sp>
      <p:sp>
        <p:nvSpPr>
          <p:cNvPr id="10" name="Shape 6"/>
          <p:cNvSpPr/>
          <p:nvPr/>
        </p:nvSpPr>
        <p:spPr>
          <a:xfrm>
            <a:off x="56676" y="99150"/>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11" name="Shape 7"/>
          <p:cNvSpPr/>
          <p:nvPr/>
        </p:nvSpPr>
        <p:spPr>
          <a:xfrm>
            <a:off x="58619" y="5050631"/>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12" name="Text 8"/>
          <p:cNvSpPr/>
          <p:nvPr/>
        </p:nvSpPr>
        <p:spPr>
          <a:xfrm>
            <a:off x="6268858" y="254134"/>
            <a:ext cx="2742939" cy="137602"/>
          </a:xfrm>
          <a:prstGeom prst="rect">
            <a:avLst/>
          </a:prstGeom>
          <a:noFill/>
          <a:ln/>
        </p:spPr>
        <p:txBody>
          <a:bodyPr wrap="square" lIns="0" tIns="0" rIns="0" bIns="0" rtlCol="0" anchor="b"/>
          <a:lstStyle/>
          <a:p>
            <a:pPr algn="r">
              <a:lnSpc>
                <a:spcPts val="938"/>
              </a:lnSpc>
            </a:pPr>
            <a:r>
              <a:rPr lang="en-US" sz="800" b="0" dirty="0">
                <a:solidFill>
                  <a:srgbClr val="FAFDFF"/>
                </a:solidFill>
                <a:latin typeface="Helmet" pitchFamily="34" charset="0"/>
                <a:ea typeface="Helmet" pitchFamily="34" charset="-122"/>
                <a:cs typeface="Helmet" pitchFamily="34" charset="-120"/>
              </a:rPr>
              <a:t>18 JANUARY 2024</a:t>
            </a:r>
            <a:endParaRPr lang="en-US" sz="750" dirty="0"/>
          </a:p>
        </p:txBody>
      </p:sp>
      <p:sp>
        <p:nvSpPr>
          <p:cNvPr id="13" name="Shape 9"/>
          <p:cNvSpPr/>
          <p:nvPr/>
        </p:nvSpPr>
        <p:spPr>
          <a:xfrm>
            <a:off x="159328" y="3568246"/>
            <a:ext cx="4707264" cy="0"/>
          </a:xfrm>
          <a:prstGeom prst="line">
            <a:avLst/>
          </a:prstGeom>
          <a:solidFill>
            <a:srgbClr val="023E8A">
              <a:alpha val="20000"/>
            </a:srgbClr>
          </a:solidFill>
          <a:ln w="5292">
            <a:solidFill>
              <a:srgbClr val="FAFDFF">
                <a:alpha val="20000"/>
              </a:srgbClr>
            </a:solidFill>
            <a:prstDash val="solid"/>
            <a:headEnd type="none"/>
            <a:tailEnd type="none"/>
          </a:ln>
        </p:spPr>
      </p:sp>
      <p:sp>
        <p:nvSpPr>
          <p:cNvPr id="14" name="Shape 10"/>
          <p:cNvSpPr/>
          <p:nvPr/>
        </p:nvSpPr>
        <p:spPr>
          <a:xfrm>
            <a:off x="159328" y="2534475"/>
            <a:ext cx="4707264" cy="0"/>
          </a:xfrm>
          <a:prstGeom prst="line">
            <a:avLst/>
          </a:prstGeom>
          <a:solidFill>
            <a:srgbClr val="023E8A">
              <a:alpha val="20000"/>
            </a:srgbClr>
          </a:solidFill>
          <a:ln w="5292">
            <a:solidFill>
              <a:srgbClr val="FAFDFF">
                <a:alpha val="20000"/>
              </a:srgbClr>
            </a:solidFill>
            <a:prstDash val="solid"/>
            <a:headEnd type="none"/>
            <a:tailEnd type="none"/>
          </a:ln>
        </p:spPr>
      </p:sp>
      <p:sp>
        <p:nvSpPr>
          <p:cNvPr id="15" name="Text 11"/>
          <p:cNvSpPr/>
          <p:nvPr/>
        </p:nvSpPr>
        <p:spPr>
          <a:xfrm>
            <a:off x="190500" y="272673"/>
            <a:ext cx="5486400" cy="119063"/>
          </a:xfrm>
          <a:prstGeom prst="rect">
            <a:avLst/>
          </a:prstGeom>
          <a:noFill/>
          <a:ln/>
        </p:spPr>
        <p:txBody>
          <a:bodyPr wrap="square" lIns="0" tIns="0" rIns="0" bIns="0" rtlCol="0" anchor="b"/>
          <a:lstStyle/>
          <a:p>
            <a:pPr algn="l">
              <a:lnSpc>
                <a:spcPts val="938"/>
              </a:lnSpc>
            </a:pPr>
            <a:r>
              <a:rPr lang="en-US" sz="800" b="0" dirty="0">
                <a:solidFill>
                  <a:srgbClr val="FAFDFF"/>
                </a:solidFill>
                <a:latin typeface="Helmet" pitchFamily="34" charset="0"/>
                <a:ea typeface="Helmet" pitchFamily="34" charset="-122"/>
                <a:cs typeface="Helmet" pitchFamily="34" charset="-120"/>
              </a:rPr>
              <a:t>UNLEASHING THE ADVENTURE</a:t>
            </a:r>
            <a:endParaRPr lang="en-US" sz="750" dirty="0"/>
          </a:p>
        </p:txBody>
      </p:sp>
      <p:pic>
        <p:nvPicPr>
          <p:cNvPr id="16" name="Image 1" descr="https://pitch-assets-ccb95893-de3f-4266-973c-20049231b248.s3.eu-west-1.amazonaws.com/try-pitch-pdf-export-logo.svg">
            <a:hlinkClick r:id="rId4"/>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6595" y="4803153"/>
            <a:ext cx="515221" cy="2273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1">
    <p:bg>
      <p:bgPr>
        <a:solidFill>
          <a:srgbClr val="02033B"/>
        </a:solidFill>
        <a:effectLst/>
      </p:bgPr>
    </p:bg>
    <p:spTree>
      <p:nvGrpSpPr>
        <p:cNvPr id="1" name=""/>
        <p:cNvGrpSpPr/>
        <p:nvPr/>
      </p:nvGrpSpPr>
      <p:grpSpPr>
        <a:xfrm>
          <a:off x="0" y="0"/>
          <a:ext cx="0" cy="0"/>
          <a:chOff x="0" y="0"/>
          <a:chExt cx="0" cy="0"/>
        </a:xfrm>
      </p:grpSpPr>
      <p:sp>
        <p:nvSpPr>
          <p:cNvPr id="4" name="Shape 0"/>
          <p:cNvSpPr/>
          <p:nvPr/>
        </p:nvSpPr>
        <p:spPr>
          <a:xfrm>
            <a:off x="56676" y="99150"/>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5" name="Shape 1"/>
          <p:cNvSpPr/>
          <p:nvPr/>
        </p:nvSpPr>
        <p:spPr>
          <a:xfrm>
            <a:off x="309563" y="5312569"/>
            <a:ext cx="9024937" cy="0"/>
          </a:xfrm>
          <a:prstGeom prst="line">
            <a:avLst/>
          </a:prstGeom>
          <a:solidFill>
            <a:srgbClr val="023E8A"/>
          </a:solidFill>
          <a:ln w="5292">
            <a:solidFill>
              <a:srgbClr val="FAFDFF"/>
            </a:solidFill>
            <a:prstDash val="solid"/>
            <a:headEnd type="none"/>
            <a:tailEnd type="none"/>
          </a:ln>
        </p:spPr>
      </p:sp>
      <p:sp>
        <p:nvSpPr>
          <p:cNvPr id="6" name="Shape 2"/>
          <p:cNvSpPr/>
          <p:nvPr/>
        </p:nvSpPr>
        <p:spPr>
          <a:xfrm>
            <a:off x="58619" y="5050631"/>
            <a:ext cx="9024937" cy="0"/>
          </a:xfrm>
          <a:prstGeom prst="line">
            <a:avLst/>
          </a:prstGeom>
          <a:solidFill>
            <a:srgbClr val="023E8A">
              <a:alpha val="20000"/>
            </a:srgbClr>
          </a:solidFill>
          <a:ln w="5292">
            <a:solidFill>
              <a:srgbClr val="FAFDFF">
                <a:alpha val="20000"/>
              </a:srgbClr>
            </a:solidFill>
            <a:prstDash val="solid"/>
            <a:headEnd type="none"/>
            <a:tailEnd type="none"/>
          </a:ln>
        </p:spPr>
      </p:sp>
      <p:sp>
        <p:nvSpPr>
          <p:cNvPr id="7" name="Text 3"/>
          <p:cNvSpPr/>
          <p:nvPr/>
        </p:nvSpPr>
        <p:spPr>
          <a:xfrm>
            <a:off x="190500" y="272673"/>
            <a:ext cx="4572000" cy="119062"/>
          </a:xfrm>
          <a:prstGeom prst="rect">
            <a:avLst/>
          </a:prstGeom>
          <a:noFill/>
          <a:ln/>
        </p:spPr>
        <p:txBody>
          <a:bodyPr wrap="square" lIns="0" tIns="0" rIns="0" bIns="0" rtlCol="0" anchor="b"/>
          <a:lstStyle/>
          <a:p>
            <a:pPr algn="l">
              <a:lnSpc>
                <a:spcPts val="938"/>
              </a:lnSpc>
            </a:pPr>
            <a:r>
              <a:rPr lang="en-US" sz="800" dirty="0">
                <a:solidFill>
                  <a:srgbClr val="FAFDFF"/>
                </a:solidFill>
                <a:latin typeface="Helmet" pitchFamily="34" charset="0"/>
                <a:ea typeface="Helmet" pitchFamily="34" charset="-122"/>
                <a:cs typeface="Helmet" pitchFamily="34" charset="-120"/>
              </a:rPr>
              <a:t>Mohsinilyas706@gmail.com</a:t>
            </a:r>
            <a:endParaRPr lang="en-US" sz="750" dirty="0"/>
          </a:p>
        </p:txBody>
      </p:sp>
      <p:sp>
        <p:nvSpPr>
          <p:cNvPr id="8" name="Text 4"/>
          <p:cNvSpPr/>
          <p:nvPr/>
        </p:nvSpPr>
        <p:spPr>
          <a:xfrm>
            <a:off x="5848140" y="273743"/>
            <a:ext cx="3034639" cy="121750"/>
          </a:xfrm>
          <a:prstGeom prst="rect">
            <a:avLst/>
          </a:prstGeom>
          <a:noFill/>
          <a:ln/>
        </p:spPr>
        <p:txBody>
          <a:bodyPr wrap="square" lIns="0" tIns="0" rIns="0" bIns="0" rtlCol="0" anchor="b"/>
          <a:lstStyle/>
          <a:p>
            <a:pPr algn="r">
              <a:lnSpc>
                <a:spcPts val="938"/>
              </a:lnSpc>
            </a:pPr>
            <a:r>
              <a:rPr lang="en-US" sz="800" b="0" dirty="0">
                <a:solidFill>
                  <a:srgbClr val="FAFDFF"/>
                </a:solidFill>
                <a:latin typeface="Helmet" pitchFamily="34" charset="0"/>
                <a:ea typeface="Helmet" pitchFamily="34" charset="-122"/>
                <a:cs typeface="Helmet" pitchFamily="34" charset="-120"/>
              </a:rPr>
              <a:t>18 JANUARY 2024</a:t>
            </a:r>
            <a:endParaRPr lang="en-US" sz="750" dirty="0"/>
          </a:p>
        </p:txBody>
      </p:sp>
      <p:sp>
        <p:nvSpPr>
          <p:cNvPr id="9" name="Text 5"/>
          <p:cNvSpPr/>
          <p:nvPr/>
        </p:nvSpPr>
        <p:spPr>
          <a:xfrm>
            <a:off x="234694" y="1772691"/>
            <a:ext cx="8682721" cy="822280"/>
          </a:xfrm>
          <a:prstGeom prst="rect">
            <a:avLst/>
          </a:prstGeom>
          <a:noFill/>
          <a:ln/>
        </p:spPr>
        <p:txBody>
          <a:bodyPr wrap="square" lIns="0" tIns="0" rIns="0" bIns="0" rtlCol="0" anchor="b"/>
          <a:lstStyle/>
          <a:p>
            <a:pPr algn="ctr">
              <a:lnSpc>
                <a:spcPts val="3506"/>
              </a:lnSpc>
            </a:pPr>
            <a:r>
              <a:rPr lang="en-US" sz="4000" dirty="0">
                <a:solidFill>
                  <a:schemeClr val="bg1"/>
                </a:solidFill>
              </a:rPr>
              <a:t>THANK YOU</a:t>
            </a:r>
          </a:p>
        </p:txBody>
      </p:sp>
      <p:pic>
        <p:nvPicPr>
          <p:cNvPr id="10" name="Image 1" descr="https://pitch-assets-ccb95893-de3f-4266-973c-20049231b248.s3.eu-west-1.amazonaws.com/try-pitch-pdf-export-logo.svg">
            <a:hlinkClick r:id="rId3"/>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36595" y="4803153"/>
            <a:ext cx="515221" cy="2273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260</Words>
  <Application>Microsoft Office PowerPoint</Application>
  <PresentationFormat>On-screen Show (16:9)</PresentationFormat>
  <Paragraphs>53</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Inter</vt:lpstr>
      <vt:lpstr>Helmet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Kashmir Travels: Explore a World of Adventures</dc:title>
  <dc:subject>PptxGenJS Presentation</dc:subject>
  <dc:creator>Pitch Software GmbH</dc:creator>
  <cp:lastModifiedBy>mohsinilyas706@outlook.com</cp:lastModifiedBy>
  <cp:revision>6</cp:revision>
  <dcterms:created xsi:type="dcterms:W3CDTF">2024-01-18T21:16:45Z</dcterms:created>
  <dcterms:modified xsi:type="dcterms:W3CDTF">2024-01-19T05:11:51Z</dcterms:modified>
</cp:coreProperties>
</file>